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3" r:id="rId2"/>
    <p:sldMasterId id="2147483727" r:id="rId3"/>
    <p:sldMasterId id="2147483741" r:id="rId4"/>
  </p:sldMasterIdLst>
  <p:notesMasterIdLst>
    <p:notesMasterId r:id="rId22"/>
  </p:notesMasterIdLst>
  <p:sldIdLst>
    <p:sldId id="256" r:id="rId5"/>
    <p:sldId id="285" r:id="rId6"/>
    <p:sldId id="287" r:id="rId7"/>
    <p:sldId id="288" r:id="rId8"/>
    <p:sldId id="259" r:id="rId9"/>
    <p:sldId id="266" r:id="rId10"/>
    <p:sldId id="289" r:id="rId11"/>
    <p:sldId id="302" r:id="rId12"/>
    <p:sldId id="290" r:id="rId13"/>
    <p:sldId id="300" r:id="rId14"/>
    <p:sldId id="295" r:id="rId15"/>
    <p:sldId id="296" r:id="rId16"/>
    <p:sldId id="294" r:id="rId17"/>
    <p:sldId id="297" r:id="rId18"/>
    <p:sldId id="298" r:id="rId19"/>
    <p:sldId id="299" r:id="rId20"/>
    <p:sldId id="29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จำนวนผู้ติดเชื้อHIV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68</c:v>
                </c:pt>
                <c:pt idx="1">
                  <c:v>74</c:v>
                </c:pt>
                <c:pt idx="2">
                  <c:v>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HIVคัดกรองTB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68</c:v>
                </c:pt>
                <c:pt idx="1">
                  <c:v>74</c:v>
                </c:pt>
                <c:pt idx="2">
                  <c:v>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พบTB+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904192"/>
        <c:axId val="147038208"/>
        <c:axId val="0"/>
      </c:bar3DChart>
      <c:catAx>
        <c:axId val="14690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>
                <a:effectLst/>
              </a:defRPr>
            </a:pPr>
            <a:endParaRPr lang="th-TH"/>
          </a:p>
        </c:txPr>
        <c:crossAx val="147038208"/>
        <c:crosses val="autoZero"/>
        <c:auto val="1"/>
        <c:lblAlgn val="ctr"/>
        <c:lblOffset val="100"/>
        <c:noMultiLvlLbl val="0"/>
      </c:catAx>
      <c:valAx>
        <c:axId val="14703820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effectLst/>
              </a:defRPr>
            </a:pPr>
            <a:endParaRPr lang="th-TH"/>
          </a:p>
        </c:txPr>
        <c:crossAx val="1469041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  <a:ln>
      <a:solidFill>
        <a:schemeClr val="tx1"/>
      </a:solidFill>
    </a:ln>
  </c:spPr>
  <c:txPr>
    <a:bodyPr/>
    <a:lstStyle/>
    <a:p>
      <a:pPr>
        <a:defRPr sz="1800">
          <a:cs typeface="+mj-cs"/>
        </a:defRPr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จำนวนผู้ป่วยTB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68</c:v>
                </c:pt>
                <c:pt idx="1">
                  <c:v>40</c:v>
                </c:pt>
                <c:pt idx="2">
                  <c:v>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TBคัดกรองHIV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64</c:v>
                </c:pt>
                <c:pt idx="1">
                  <c:v>35</c:v>
                </c:pt>
                <c:pt idx="2">
                  <c:v>47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พบHIV+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124416"/>
        <c:axId val="162425088"/>
        <c:axId val="0"/>
      </c:bar3DChart>
      <c:catAx>
        <c:axId val="15012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>
                <a:effectLst/>
              </a:defRPr>
            </a:pPr>
            <a:endParaRPr lang="th-TH"/>
          </a:p>
        </c:txPr>
        <c:crossAx val="162425088"/>
        <c:crosses val="autoZero"/>
        <c:auto val="1"/>
        <c:lblAlgn val="ctr"/>
        <c:lblOffset val="100"/>
        <c:noMultiLvlLbl val="0"/>
      </c:catAx>
      <c:valAx>
        <c:axId val="16242508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effectLst/>
              </a:defRPr>
            </a:pPr>
            <a:endParaRPr lang="th-TH"/>
          </a:p>
        </c:txPr>
        <c:crossAx val="1501244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effectLst/>
              <a:latin typeface="Angsana New" pitchFamily="18" charset="-34"/>
              <a:cs typeface="Angsana New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  <a:ln>
      <a:solidFill>
        <a:schemeClr val="tx1"/>
      </a:solidFill>
    </a:ln>
  </c:spPr>
  <c:txPr>
    <a:bodyPr/>
    <a:lstStyle/>
    <a:p>
      <a:pPr>
        <a:defRPr sz="1800">
          <a:cs typeface="+mj-cs"/>
        </a:defRPr>
      </a:pPr>
      <a:endParaRPr lang="th-TH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781F5E0-3677-489C-8CCD-7428D04640AC}" type="datetimeFigureOut">
              <a:rPr lang="th-TH"/>
              <a:pPr>
                <a:defRPr/>
              </a:pPr>
              <a:t>28/05/58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4E70F8-F907-42D3-8DC6-025A68BE3E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7729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E70F8-F907-42D3-8DC6-025A68BE3EBF}" type="slidenum">
              <a:rPr lang="th-TH" smtClean="0"/>
              <a:pPr>
                <a:defRPr/>
              </a:pPr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7813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E70F8-F907-42D3-8DC6-025A68BE3EBF}" type="slidenum">
              <a:rPr lang="th-TH" smtClean="0"/>
              <a:pPr>
                <a:defRPr/>
              </a:pPr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781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8DBE2-95D6-4368-8B85-B34B66070BDE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19733-8F49-4CAD-91E3-86247B440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27327-52B2-43B8-BFAE-BF546AD0E593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8A96E-9A61-4255-A2A0-EAFC7BE11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DD4C-6CA1-45A2-B1D4-C35F74E16640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60D89-EB73-41B6-976E-16A1364BC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DAA1-9F2B-4AF1-890A-89D5C0B24E41}" type="datetimeFigureOut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28/05/58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8632-842D-4FE2-9129-188B29D64E16}" type="slidenum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DAA1-9F2B-4AF1-890A-89D5C0B24E41}" type="datetimeFigureOut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28/05/58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8632-842D-4FE2-9129-188B29D64E16}" type="slidenum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DAA1-9F2B-4AF1-890A-89D5C0B24E41}" type="datetimeFigureOut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28/05/58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8632-842D-4FE2-9129-188B29D64E16}" type="slidenum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DAA1-9F2B-4AF1-890A-89D5C0B24E41}" type="datetimeFigureOut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28/05/58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8632-842D-4FE2-9129-188B29D64E16}" type="slidenum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DAA1-9F2B-4AF1-890A-89D5C0B24E41}" type="datetimeFigureOut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28/05/58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8632-842D-4FE2-9129-188B29D64E16}" type="slidenum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DAA1-9F2B-4AF1-890A-89D5C0B24E41}" type="datetimeFigureOut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28/05/58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688632-842D-4FE2-9129-188B29D64E16}" type="slidenum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ตัวยึดท้ายกระดา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DAA1-9F2B-4AF1-890A-89D5C0B24E41}" type="datetimeFigureOut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28/05/58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8632-842D-4FE2-9129-188B29D64E16}" type="slidenum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DAA1-9F2B-4AF1-890A-89D5C0B24E41}" type="datetimeFigureOut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28/05/58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A688632-842D-4FE2-9129-188B29D64E16}" type="slidenum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60B9D-63C7-4BC3-9272-9493D46FD15D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4C55C-7040-4839-A526-7A20F67B5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1C7DAA1-9F2B-4AF1-890A-89D5C0B24E41}" type="datetimeFigureOut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28/05/58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8632-842D-4FE2-9129-188B29D64E16}" type="slidenum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DAA1-9F2B-4AF1-890A-89D5C0B24E41}" type="datetimeFigureOut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28/05/58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8632-842D-4FE2-9129-188B29D64E16}" type="slidenum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DAA1-9F2B-4AF1-890A-89D5C0B24E41}" type="datetimeFigureOut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28/05/58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8632-842D-4FE2-9129-188B29D64E16}" type="slidenum">
              <a:rPr lang="th-TH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ชื่อเรื่องและแผนภูม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แผนภูมิ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B416-D7FC-4F80-96CC-3CBCE133C4B5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169E4C-5FEB-414C-BFD1-3AB8A1BDA83B}" type="slidenum">
              <a:rPr lang="en-US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EEECE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th-TH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th-TH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th-TH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 sz="2800" smtClean="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th-TH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th-TH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941 h 1906"/>
                <a:gd name="T4" fmla="*/ 5921 w 5740"/>
                <a:gd name="T5" fmla="*/ 941 h 1906"/>
                <a:gd name="T6" fmla="*/ 5921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 sz="2800" smtClean="0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คลิกเพื่อแก้ไขลักษณะชื่อเรื่องต้นแบบ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คลิกเพื่อแก้ไขลักษณะชื่อเรื่องรองต้นแบบ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58445-69D6-4D07-9976-783FE48E3D6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0675039"/>
      </p:ext>
    </p:extLst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EDCB2-CF6C-4030-8735-A26EC565781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1711716"/>
      </p:ext>
    </p:extLst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FF575-829A-45B8-817A-0F0A64619DD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6429274"/>
      </p:ext>
    </p:extLst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02650-07D1-48D5-9D5C-33139AE51BE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1496766"/>
      </p:ext>
    </p:extLst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69219-A7B6-403D-BE86-93E36CB44A6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2702089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B6C68-37F1-41C3-A98C-6B71D27F8F84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7A453-B312-4F3F-A23A-255B03AEF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4D241-EAE3-48C3-88FD-92150EC79CA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8913137"/>
      </p:ext>
    </p:extLst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DC12F-27D4-41AD-9A69-8C9DD279C64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4142688"/>
      </p:ext>
    </p:extLst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E6806-11CD-425C-B409-7BA3A620B1C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8094644"/>
      </p:ext>
    </p:extLst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FC344-AE5A-49AB-9843-3F1B11CBB4A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1667915"/>
      </p:ext>
    </p:extLst>
  </p:cSld>
  <p:clrMapOvr>
    <a:masterClrMapping/>
  </p:clrMapOvr>
  <p:transition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1F69B-2E55-4010-A060-95256A8A71F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3184900"/>
      </p:ext>
    </p:extLst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3F8D1-C668-49A6-BB05-892D4BBC46F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9488056"/>
      </p:ext>
    </p:extLst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C53FC-8A0E-46B8-AE96-270766C76E1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0790723"/>
      </p:ext>
    </p:extLst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DB76B-B092-4CB6-BEBB-DABF43C8192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2651591"/>
      </p:ext>
    </p:extLst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th-TH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th-TH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th-TH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 sz="2800" smtClean="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th-TH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th-TH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941 h 1906"/>
                <a:gd name="T4" fmla="*/ 5921 w 5740"/>
                <a:gd name="T5" fmla="*/ 941 h 1906"/>
                <a:gd name="T6" fmla="*/ 5921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 sz="2800" smtClean="0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คลิกเพื่อแก้ไขลักษณะชื่อเรื่องต้นแบบ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คลิกเพื่อแก้ไขลักษณะชื่อเรื่องรองต้นแบบ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41608-B5BB-422F-A39A-98C99EC1C0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41224"/>
      </p:ext>
    </p:extLst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34D18-2633-4BB8-9A37-909C7715E94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695646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6E39F-1824-4429-91E4-B66720C91AB8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3D022-1457-4754-8EEC-C9696C8B7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1B50C-27ED-4CD6-96AF-27698EA5B7E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57313"/>
      </p:ext>
    </p:extLst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58413-2B21-4EB9-A4D5-768464BCA97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540080"/>
      </p:ext>
    </p:extLst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85689-3C0E-4ABA-9607-6EEEB491670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549200"/>
      </p:ext>
    </p:extLst>
  </p:cSld>
  <p:clrMapOvr>
    <a:masterClrMapping/>
  </p:clrMapOvr>
  <p:transition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B452E-C55F-413D-920F-4A3199CAD0A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163025"/>
      </p:ext>
    </p:extLst>
  </p:cSld>
  <p:clrMapOvr>
    <a:masterClrMapping/>
  </p:clrMapOvr>
  <p:transition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7DC7A-6506-4CC2-BAC6-325BA7C6C71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02197"/>
      </p:ext>
    </p:extLst>
  </p:cSld>
  <p:clrMapOvr>
    <a:masterClrMapping/>
  </p:clrMapOvr>
  <p:transition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89B35-5FD8-44BA-9C22-C187BA801A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837151"/>
      </p:ext>
    </p:extLst>
  </p:cSld>
  <p:clrMapOvr>
    <a:masterClrMapping/>
  </p:clrMapOvr>
  <p:transition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6482D-105E-4CA4-8BEF-9B651AA61A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102174"/>
      </p:ext>
    </p:extLst>
  </p:cSld>
  <p:clrMapOvr>
    <a:masterClrMapping/>
  </p:clrMapOvr>
  <p:transition>
    <p:rand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710B6-CD4F-44FB-9266-C22234C685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4431"/>
      </p:ext>
    </p:extLst>
  </p:cSld>
  <p:clrMapOvr>
    <a:masterClrMapping/>
  </p:clrMapOvr>
  <p:transition>
    <p:rand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9EAF5-B43A-45A1-A498-8EBBC0EA677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1912"/>
      </p:ext>
    </p:extLst>
  </p:cSld>
  <p:clrMapOvr>
    <a:masterClrMapping/>
  </p:clrMapOvr>
  <p:transition>
    <p:rand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4FED6-3F97-4297-88DF-2EEFB4A8ECB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433217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EBB03-27E1-4ADC-84E3-3F7483A51858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61CC3-F13B-409B-BB95-51546E60D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1C0B8-0B3D-42CD-BB6A-7BCCCAA989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221890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521EC-4796-4831-9428-697B67200623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8C3F6-BF0E-460F-A688-AA60EB31A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ABB9C-9C49-424F-A74C-F0002075B32D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1DF83-7D87-4CB1-8706-676296E08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BBAEB-B056-4AEA-910A-998347E0ECBD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D581C-3EF0-4990-91E3-A4EC2ED46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559DA-AE4F-4A51-9A19-FFD4602314FA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05FD1-0750-444A-AF73-8CFE86938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CE436A-9C56-4C37-ACEB-601860E7915C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95634E-CC74-4BFC-9F77-21974AA53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16" name="รูปแบบอิสระ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1C7DAA1-9F2B-4AF1-890A-89D5C0B24E41}" type="datetimeFigureOut">
              <a:rPr lang="th-TH" smtClean="0">
                <a:solidFill>
                  <a:srgbClr val="EEECE1">
                    <a:shade val="50000"/>
                  </a:srgbClr>
                </a:solidFill>
                <a:latin typeface="Arial"/>
                <a:cs typeface="LilyUP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28/05/58</a:t>
            </a:fld>
            <a:endParaRPr lang="th-TH">
              <a:solidFill>
                <a:srgbClr val="EEECE1">
                  <a:shade val="50000"/>
                </a:srgbClr>
              </a:solidFill>
              <a:latin typeface="Arial"/>
              <a:cs typeface="LilyUPC"/>
            </a:endParaRPr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th-TH">
              <a:solidFill>
                <a:srgbClr val="EEECE1">
                  <a:shade val="50000"/>
                </a:srgbClr>
              </a:solidFill>
              <a:latin typeface="Arial"/>
              <a:cs typeface="LilyUPC"/>
            </a:endParaRPr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A688632-842D-4FE2-9129-188B29D64E16}" type="slidenum">
              <a:rPr lang="th-TH" smtClean="0">
                <a:solidFill>
                  <a:srgbClr val="EEECE1">
                    <a:shade val="50000"/>
                  </a:srgbClr>
                </a:solidFill>
                <a:latin typeface="Arial"/>
                <a:cs typeface="LilyUP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h-TH">
              <a:solidFill>
                <a:srgbClr val="EEECE1">
                  <a:shade val="50000"/>
                </a:srgbClr>
              </a:solidFill>
              <a:latin typeface="Arial"/>
              <a:cs typeface="LilyUPC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49CBE44-854B-450B-9306-74C94199F84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th-TH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27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th-TH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27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th-TH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3086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 sz="2800" smtClean="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th-TH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1127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th-TH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308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941 h 1906"/>
                <a:gd name="T4" fmla="*/ 5921 w 5740"/>
                <a:gd name="T5" fmla="*/ 941 h 1906"/>
                <a:gd name="T6" fmla="*/ 5921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 sz="2800" smtClean="0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sp>
        <p:nvSpPr>
          <p:cNvPr id="1127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</p:spTree>
    <p:extLst>
      <p:ext uri="{BB962C8B-B14F-4D97-AF65-F5344CB8AC3E}">
        <p14:creationId xmlns:p14="http://schemas.microsoft.com/office/powerpoint/2010/main" val="19424677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3EC0D82-539A-4B34-AA67-CBC4BD14D7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th-TH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27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th-TH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27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th-TH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 sz="2800" smtClean="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th-TH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1127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th-TH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941 h 1906"/>
                <a:gd name="T4" fmla="*/ 5921 w 5740"/>
                <a:gd name="T5" fmla="*/ 941 h 1906"/>
                <a:gd name="T6" fmla="*/ 5921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 sz="2800" smtClean="0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sp>
        <p:nvSpPr>
          <p:cNvPr id="1127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</p:spTree>
    <p:extLst>
      <p:ext uri="{BB962C8B-B14F-4D97-AF65-F5344CB8AC3E}">
        <p14:creationId xmlns:p14="http://schemas.microsoft.com/office/powerpoint/2010/main" val="20492681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SC_0341"/>
          <p:cNvPicPr>
            <a:picLocks noChangeAspect="1" noChangeArrowheads="1"/>
          </p:cNvPicPr>
          <p:nvPr/>
        </p:nvPicPr>
        <p:blipFill rotWithShape="1">
          <a:blip r:embed="rId2" cstate="print"/>
          <a:srcRect t="26740" b="15370"/>
          <a:stretch/>
        </p:blipFill>
        <p:spPr bwMode="auto">
          <a:xfrm>
            <a:off x="0" y="0"/>
            <a:ext cx="9144000" cy="319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92722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+mj-cs"/>
              </a:rPr>
              <a:t>โรงพยาบาลสะบ้าย้อย</a:t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+mj-cs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+mj-cs"/>
              </a:rPr>
              <a:t>ขนาด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+mj-cs"/>
              </a:rPr>
              <a:t>30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+mj-cs"/>
              </a:rPr>
              <a:t>เตียง</a:t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+mj-cs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+mj-cs"/>
              </a:rPr>
              <a:t> อำเภอสะบ้าย้อย  จังหวัดสงขลา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343400"/>
            <a:ext cx="7315200" cy="2362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2800" b="1" dirty="0">
                <a:solidFill>
                  <a:schemeClr val="tx1"/>
                </a:solidFill>
                <a:cs typeface="+mj-cs"/>
              </a:rPr>
              <a:t>ชื่อผู้ติดต่อ	</a:t>
            </a:r>
            <a:r>
              <a:rPr lang="th-TH" sz="2800" b="1" dirty="0" smtClean="0">
                <a:solidFill>
                  <a:schemeClr val="tx1"/>
                </a:solidFill>
                <a:cs typeface="+mj-cs"/>
              </a:rPr>
              <a:t>นาย</a:t>
            </a:r>
            <a:r>
              <a:rPr lang="th-TH" sz="2800" b="1" dirty="0" err="1" smtClean="0">
                <a:solidFill>
                  <a:schemeClr val="tx1"/>
                </a:solidFill>
                <a:cs typeface="+mj-cs"/>
              </a:rPr>
              <a:t>วินัสนรรจ์</a:t>
            </a:r>
            <a:r>
              <a:rPr lang="th-TH" sz="2800" b="1" dirty="0" smtClean="0">
                <a:solidFill>
                  <a:schemeClr val="tx1"/>
                </a:solidFill>
                <a:cs typeface="+mj-cs"/>
              </a:rPr>
              <a:t>  หมวกเปียะ พยาบาลวิชาชีพชำนาญการ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2800" b="1" dirty="0" smtClean="0">
                <a:solidFill>
                  <a:schemeClr val="tx1"/>
                </a:solidFill>
                <a:cs typeface="+mj-cs"/>
              </a:rPr>
              <a:t>กลุ่มงาน		เวชศาสตร์ครอบครัวและหน่วยบริการปฐมภูมิ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2800" b="1" dirty="0" smtClean="0">
                <a:solidFill>
                  <a:schemeClr val="tx1"/>
                </a:solidFill>
                <a:cs typeface="+mj-cs"/>
              </a:rPr>
              <a:t>โทรศัพท์</a:t>
            </a:r>
            <a:r>
              <a:rPr lang="th-TH" sz="2800" b="1" dirty="0">
                <a:solidFill>
                  <a:schemeClr val="tx1"/>
                </a:solidFill>
                <a:cs typeface="+mj-cs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cs typeface="+mj-cs"/>
              </a:rPr>
              <a:t>                 </a:t>
            </a:r>
            <a:r>
              <a:rPr lang="en-US" sz="2800" b="1" dirty="0" smtClean="0">
                <a:solidFill>
                  <a:schemeClr val="tx1"/>
                </a:solidFill>
                <a:cs typeface="+mj-cs"/>
              </a:rPr>
              <a:t>087-836-3076</a:t>
            </a:r>
            <a:endParaRPr lang="en-US" sz="2800" b="1" dirty="0">
              <a:solidFill>
                <a:schemeClr val="tx1"/>
              </a:solidFill>
              <a:cs typeface="+mj-cs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2800" b="1" dirty="0" smtClean="0">
                <a:solidFill>
                  <a:schemeClr val="tx1"/>
                </a:solidFill>
                <a:cs typeface="+mj-cs"/>
              </a:rPr>
              <a:t>อี</a:t>
            </a:r>
            <a:r>
              <a:rPr lang="th-TH" sz="2800" b="1" dirty="0" err="1" smtClean="0">
                <a:solidFill>
                  <a:schemeClr val="tx1"/>
                </a:solidFill>
                <a:cs typeface="+mj-cs"/>
              </a:rPr>
              <a:t>เมล</a:t>
            </a:r>
            <a:r>
              <a:rPr lang="th-TH" sz="2800" b="1" dirty="0" smtClean="0">
                <a:solidFill>
                  <a:schemeClr val="tx1"/>
                </a:solidFill>
                <a:cs typeface="+mj-cs"/>
              </a:rPr>
              <a:t>		</a:t>
            </a:r>
            <a:r>
              <a:rPr lang="en-US" sz="2800" b="1" dirty="0" smtClean="0">
                <a:solidFill>
                  <a:schemeClr val="tx1"/>
                </a:solidFill>
                <a:cs typeface="+mj-cs"/>
              </a:rPr>
              <a:t>firstaid44@gmail.com</a:t>
            </a:r>
            <a:endParaRPr lang="en-US" sz="2800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กราฟแสดง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ตัวชี้วัดด้านการดำเนินงานคลินิก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TB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242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84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5273563"/>
              </p:ext>
            </p:extLst>
          </p:nvPr>
        </p:nvGraphicFramePr>
        <p:xfrm>
          <a:off x="533399" y="863178"/>
          <a:ext cx="8153401" cy="5842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  <a:gridCol w="857251"/>
                <a:gridCol w="1019175"/>
                <a:gridCol w="1019175"/>
              </a:tblGrid>
              <a:tr h="504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TB/HIV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  <a:r>
                        <a:rPr lang="en-US" sz="32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2555</a:t>
                      </a:r>
                      <a:endParaRPr lang="th-TH" sz="3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2556</a:t>
                      </a:r>
                      <a:endParaRPr lang="th-TH" sz="3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2557</a:t>
                      </a:r>
                      <a:endParaRPr lang="th-TH" sz="3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6338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</a:t>
                      </a:r>
                      <a:r>
                        <a:rPr lang="th-TH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</a:t>
                      </a:r>
                      <a:r>
                        <a:rPr lang="th-TH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ผู้ป่วยวัณโรคที่ขึ้นทะเบียนการรักษาพบผลเลือด</a:t>
                      </a:r>
                      <a:r>
                        <a:rPr lang="th-TH" sz="2400" u="none" strike="noStrike" dirty="0" err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เอช</a:t>
                      </a:r>
                      <a:r>
                        <a:rPr lang="th-TH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ไอวี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positive </a:t>
                      </a:r>
                      <a:r>
                        <a:rPr lang="th-TH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ได้รับการตรวจ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CD4 (</a:t>
                      </a:r>
                      <a:r>
                        <a:rPr lang="th-TH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คิดร้อยละต่อผู้ป่วย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HIV positive)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(0%)</a:t>
                      </a: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(100%)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  <a:p>
                      <a:pPr algn="ctr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33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2.</a:t>
                      </a:r>
                      <a:r>
                        <a:rPr lang="th-TH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</a:t>
                      </a:r>
                      <a:r>
                        <a:rPr lang="th-TH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ผู้ป่วยวัณโรคและเอชไอวี ได้รับยาต้านไวรัสตามเกณฑ์การรักษา(คิดต่อจำนวนผู้ป่วย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HIV positive)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(0%)</a:t>
                      </a: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(100%)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  <a:p>
                      <a:pPr algn="ctr" fontAlgn="b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56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3.</a:t>
                      </a:r>
                      <a:r>
                        <a:rPr lang="th-TH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</a:t>
                      </a:r>
                      <a:r>
                        <a:rPr lang="th-TH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ผู้ป่วยวัณโรคและ</a:t>
                      </a:r>
                      <a:r>
                        <a:rPr lang="th-TH" sz="2400" u="none" strike="noStrike" dirty="0" err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เอช</a:t>
                      </a:r>
                      <a:r>
                        <a:rPr lang="th-TH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ไอวี ได้รับยาป้องกันโรคแทรกซ้อนตามแผนการรักษาตามเกณฑ์การรักษา (คิดต่อผู้ป่วยตามเกณฑ์ที่จะต้องรับยา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OI)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(0%)</a:t>
                      </a: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(100%)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164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4.</a:t>
                      </a:r>
                      <a:r>
                        <a:rPr lang="th-TH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ผู้ป่วย</a:t>
                      </a:r>
                      <a:r>
                        <a:rPr lang="th-TH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วัณโรคและเอชไอวีได้รับยาต้านไวรัสภายใน 2-8  อาทิตย์ตามเกณฑ์ประเทศ (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CD4&lt;50 </a:t>
                      </a:r>
                      <a:r>
                        <a:rPr lang="th-TH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ภายใน 2 สัปดาห์,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CD4&gt; 50 </a:t>
                      </a:r>
                      <a:r>
                        <a:rPr lang="th-TH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ภายใน 2-8 สัปดาห์ )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(0%)</a:t>
                      </a: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(0%)</a:t>
                      </a: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  <a:p>
                      <a:pPr algn="ctr" fontAlgn="b"/>
                      <a:endParaRPr lang="en-US" sz="2400" u="none" strike="noStrike" dirty="0" smtClean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1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5.</a:t>
                      </a:r>
                      <a:r>
                        <a:rPr lang="th-TH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จำนวนผู้ป่วยวัณโรคและเอชไอวี เสียชีวิตในปีที่ประเมิน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2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6.</a:t>
                      </a:r>
                      <a:r>
                        <a:rPr lang="th-TH" sz="24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ค่ามัธย</a:t>
                      </a:r>
                      <a:r>
                        <a:rPr lang="th-TH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ฐานระยะเวลาในการเริ่มยาต้านไวรัส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Median time(</a:t>
                      </a:r>
                      <a:r>
                        <a:rPr lang="th-TH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วัน)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th-TH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72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7.Median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CD4 </a:t>
                      </a:r>
                      <a:r>
                        <a:rPr lang="th-TH" sz="240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ของผู้ป่วยวัณโรคและเอชไอวี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233</a:t>
                      </a:r>
                    </a:p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(309,157)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68</a:t>
                      </a:r>
                    </a:p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(36,99)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16</a:t>
                      </a:r>
                    </a:p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(3,16,57)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ตัวชี้วัดผสมผสานระหว่างการดำเนินงานคลินิก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TB 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กับ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9906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กระบวนการพัฒนาเพื่อให้ได้มาซึ่งคุณภาพ / กิจกรรมพัฒนา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87708"/>
            <a:ext cx="8153400" cy="48320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th-TH" sz="2800" dirty="0" smtClean="0">
                <a:latin typeface="Angsana New" pitchFamily="18" charset="-34"/>
              </a:rPr>
              <a:t>มีการประชุมร่วมเพื่อวิเคราะห์ปัญหา และพัฒนา</a:t>
            </a:r>
            <a:r>
              <a:rPr lang="th-TH" sz="2800" dirty="0">
                <a:latin typeface="Angsana New" pitchFamily="18" charset="-34"/>
              </a:rPr>
              <a:t>ระบบบริการใน</a:t>
            </a:r>
            <a:r>
              <a:rPr lang="th-TH" sz="2800" dirty="0" smtClean="0">
                <a:latin typeface="Angsana New" pitchFamily="18" charset="-34"/>
              </a:rPr>
              <a:t>คลินิก รวมถึงการส่งต่อข้อมูลไปถึงยังพื้นที่รับผิดชอบ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h-TH" sz="2800" dirty="0" smtClean="0">
                <a:latin typeface="Angsana New" pitchFamily="18" charset="-34"/>
              </a:rPr>
              <a:t>ประสานข้อมูลผู้ป่วยระหว่างกัน เพื่อให้สามารถวางแผนการรักษาได้อย่างเหมาะสม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h-TH" sz="2800" dirty="0" smtClean="0">
                <a:latin typeface="Angsana New" pitchFamily="18" charset="-34"/>
              </a:rPr>
              <a:t>เข้มงวดในการคัดกรอง</a:t>
            </a:r>
            <a:r>
              <a:rPr lang="en-US" sz="2800" dirty="0" smtClean="0">
                <a:latin typeface="Angsana New" pitchFamily="18" charset="-34"/>
              </a:rPr>
              <a:t>TB </a:t>
            </a:r>
            <a:r>
              <a:rPr lang="th-TH" sz="2800" dirty="0" smtClean="0">
                <a:latin typeface="Angsana New" pitchFamily="18" charset="-34"/>
              </a:rPr>
              <a:t>ในผู้ป่วยเอดส์</a:t>
            </a:r>
            <a:r>
              <a:rPr lang="en-US" sz="2800" dirty="0" smtClean="0">
                <a:latin typeface="Angsana New" pitchFamily="18" charset="-34"/>
              </a:rPr>
              <a:t> </a:t>
            </a:r>
            <a:r>
              <a:rPr lang="th-TH" sz="2800" dirty="0" smtClean="0">
                <a:latin typeface="Angsana New" pitchFamily="18" charset="-34"/>
              </a:rPr>
              <a:t>และการคัดกรอง</a:t>
            </a:r>
            <a:r>
              <a:rPr lang="en-US" sz="2800" dirty="0" smtClean="0">
                <a:latin typeface="Angsana New" pitchFamily="18" charset="-34"/>
              </a:rPr>
              <a:t>HIV </a:t>
            </a:r>
            <a:r>
              <a:rPr lang="th-TH" sz="2800" dirty="0" smtClean="0">
                <a:latin typeface="Angsana New" pitchFamily="18" charset="-34"/>
              </a:rPr>
              <a:t>ในผู้ป่วย</a:t>
            </a:r>
            <a:r>
              <a:rPr lang="en-US" sz="2800" dirty="0" smtClean="0">
                <a:latin typeface="Angsana New" pitchFamily="18" charset="-34"/>
              </a:rPr>
              <a:t>TB  </a:t>
            </a:r>
            <a:r>
              <a:rPr lang="th-TH" sz="2800" dirty="0" smtClean="0">
                <a:latin typeface="Angsana New" pitchFamily="18" charset="-34"/>
              </a:rPr>
              <a:t>เพิ่มมากยิ่งขึ้น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h-TH" sz="2800" dirty="0" smtClean="0">
                <a:latin typeface="Angsana New" pitchFamily="18" charset="-34"/>
              </a:rPr>
              <a:t>ผู้ป่วยวัณโรคที่คัดกรอง</a:t>
            </a:r>
            <a:r>
              <a:rPr lang="en-US" sz="2800" dirty="0" smtClean="0">
                <a:latin typeface="Angsana New" pitchFamily="18" charset="-34"/>
              </a:rPr>
              <a:t>HIV </a:t>
            </a:r>
            <a:r>
              <a:rPr lang="th-TH" sz="2800" dirty="0" smtClean="0">
                <a:latin typeface="Angsana New" pitchFamily="18" charset="-34"/>
              </a:rPr>
              <a:t>หากผลเป็น </a:t>
            </a:r>
            <a:r>
              <a:rPr lang="en-US" sz="2800" dirty="0" smtClean="0">
                <a:latin typeface="Angsana New" pitchFamily="18" charset="-34"/>
              </a:rPr>
              <a:t>Positive </a:t>
            </a:r>
            <a:r>
              <a:rPr lang="th-TH" sz="2800" dirty="0" smtClean="0">
                <a:latin typeface="Angsana New" pitchFamily="18" charset="-34"/>
              </a:rPr>
              <a:t>จะมีการส่งต่อให้กับคลินิกรับยาต้าน</a:t>
            </a:r>
            <a:r>
              <a:rPr lang="th-TH" sz="2800" dirty="0" err="1" smtClean="0">
                <a:latin typeface="Angsana New" pitchFamily="18" charset="-34"/>
              </a:rPr>
              <a:t>ไวรัส</a:t>
            </a:r>
            <a:r>
              <a:rPr lang="th-TH" sz="2800" dirty="0" smtClean="0">
                <a:latin typeface="Angsana New" pitchFamily="18" charset="-34"/>
              </a:rPr>
              <a:t>โดยเร็ว</a:t>
            </a:r>
            <a:r>
              <a:rPr lang="en-US" sz="2800" dirty="0" smtClean="0">
                <a:latin typeface="Angsana New" pitchFamily="18" charset="-34"/>
              </a:rPr>
              <a:t> </a:t>
            </a:r>
            <a:r>
              <a:rPr lang="th-TH" sz="2800" dirty="0" smtClean="0">
                <a:latin typeface="Angsana New" pitchFamily="18" charset="-34"/>
              </a:rPr>
              <a:t>เพื่อให้คำปรึกษาก่อนเริ่มการรักษาและดำเนินงานมาตรฐานต่อไป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h-TH" sz="2800" dirty="0" smtClean="0">
                <a:latin typeface="Angsana New" pitchFamily="18" charset="-34"/>
              </a:rPr>
              <a:t>มีการออกแบบ</a:t>
            </a:r>
            <a:r>
              <a:rPr lang="th-TH" sz="2800" dirty="0" smtClean="0">
                <a:latin typeface="Angsana New" pitchFamily="18" charset="-34"/>
              </a:rPr>
              <a:t>บันทึกเวชระเบียน การ</a:t>
            </a:r>
            <a:r>
              <a:rPr lang="th-TH" sz="2800" dirty="0" smtClean="0">
                <a:latin typeface="Angsana New" pitchFamily="18" charset="-34"/>
              </a:rPr>
              <a:t>เข้ารับการรักษาของผู้ป่วยเอดส์ให้สามารถสะดวก ครอบคลุมในปฏิบัติงานมาก</a:t>
            </a:r>
            <a:r>
              <a:rPr lang="th-TH" sz="2800" dirty="0" smtClean="0">
                <a:latin typeface="Angsana New" pitchFamily="18" charset="-34"/>
              </a:rPr>
              <a:t>ขึ้นและ</a:t>
            </a:r>
            <a:r>
              <a:rPr lang="th-TH" sz="2800" dirty="0" smtClean="0">
                <a:latin typeface="Angsana New" pitchFamily="18" charset="-34"/>
              </a:rPr>
              <a:t>เก็บรักษาเป็นความลับได้ดี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h-TH" sz="40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itchFamily="18" charset="-34"/>
              </a:rPr>
              <a:t>ประชุมคณะกรรมการดำเนินงานวัณโรคและเอดส์ร่วมกัน</a:t>
            </a:r>
          </a:p>
        </p:txBody>
      </p:sp>
      <p:pic>
        <p:nvPicPr>
          <p:cNvPr id="12290" name="Picture 2" descr="D:\KO\นำเสนอ TB\photo 5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2393950" y="3733800"/>
            <a:ext cx="4049713" cy="30241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291" name="Picture 3" descr="D:\KO\นำเสนอ TB\photo 3.JPG"/>
          <p:cNvPicPr>
            <a:picLocks noChangeAspect="1" noChangeArrowheads="1"/>
          </p:cNvPicPr>
          <p:nvPr/>
        </p:nvPicPr>
        <p:blipFill>
          <a:blip r:embed="rId3" cstate="print">
            <a:lum bright="10000" contrast="10000"/>
          </a:blip>
          <a:srcRect/>
          <a:stretch>
            <a:fillRect/>
          </a:stretch>
        </p:blipFill>
        <p:spPr bwMode="auto">
          <a:xfrm>
            <a:off x="4770438" y="609600"/>
            <a:ext cx="4049712" cy="3025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292" name="Picture 4" descr="D:\KO\นำเสนอ TB\photo 2.JPG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250825" y="609600"/>
            <a:ext cx="4049713" cy="3025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147473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บทเรียนที่ได้รับ</a:t>
            </a:r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906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การคัดกรอง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HIV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ในผู้ป่วยวัณโรค ต้องเข้มงวดในการตรวจคัดกรองมากขึ้น เพื่อการเข้าสู่การรักษาที่รวดเร็ว เหมะสม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ทบทวนปัญหา อุปสรรค และแนวทางการดำเนินงานร่วมกัน เพื่อวางแผนการดำเนินงานที่ลอดคล้องกัน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การติดตามผู้ป่วย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HIV/TB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รายใหม่เข้ารับการรักษาอย่างต่อเนื่อง จะมีความยากในการติดตามเนื่องจากผู้ป่วยจะต้องกินยาทั้ง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โรค ซึ้งอาจทำให้ผู้ป่วยเกิดความเครียด และท้อแท้ในการรักษา จึงจำเป็นต้องดูแลอย่างใกล้ชิด</a:t>
            </a:r>
            <a:endParaRPr lang="th-TH" sz="2800" dirty="0">
              <a:latin typeface="Angsana New" pitchFamily="18" charset="-34"/>
              <a:cs typeface="Angsana New" pitchFamily="18" charset="-34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วางแผนการ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ทำงาน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ระหว่าง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ARV Clinic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และ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TB Clinic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 เพื่อให้สามารถคัดกรองผู้ป่วยเอดส์และผู้ป่วยวัณโรคได้เร็ว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ขึ้น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และเข้าสู่ระบบการรักษาได้เร็วขึ้น ซึ้งอาจช่วยลดปัญหาสาเหตุการตายของโรคได้</a:t>
            </a: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ประเด็นการพัฒนาต่อเนื่อง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36637"/>
            <a:ext cx="8610600" cy="5668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พัฒนาระบบการค้นหาผู้ติดเชื้อ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HIV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ในสถานบริการเพื่อให้ครอบคลุมในการดำเนินงานเอดส์ และเพื่อการเข้าถึงการรักษาที่รวดเร็ว ในกรณีที่พบป่วยเป็นโรค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พัฒนาระบบการติดตามเยี่ยมบ้านของผู้ป่วยวัณโรคหลังเริ่มการรักษา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เน้นให้มีการกำกับการรับประทานยาโดยมีพี่เลี้ยง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DOT)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ในผู้ป่วยวัณโรค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พัฒนาระบบการติดตามผู้ป่วยที่ผิดนัดให้เข้ารับการรักษาอย่างต่อเนื่อง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จัดอบรมให้มีแกนนำ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อสม.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ที่มีความรู้ความเข้าใจเกี่ยวกับการดูแลรักษาผู้ป่วยทั้งเอดส์และวัณโรค เพื่อเป็นช่องทางในการดำเนินงานไปถึงชุมชน และเป็นการปรับทัศนคติที่ดีให้เกิดแก่ชุมชน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เน้นการคัดกรองผู้สัมผัสโรควัณโรคร่วมบ้านของผู้ป่วย กลุ่มเสี่ยง เช่น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DM COPD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ผู้สูงอายุ ฯ ให้ครอบคลุมมาก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ยิ่งขึ้น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th-TH" sz="2800" dirty="0">
                <a:latin typeface="Angsana New" pitchFamily="18" charset="-34"/>
                <a:cs typeface="Angsana New" pitchFamily="18" charset="-34"/>
              </a:rPr>
              <a:t>ทบทวนความรู้เรื่องโรคเอดส์ และวัณโรคทั้งระบบ เพื่อความเข้าใจในการทำงานที่เป็นไปในทาง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เดียวกัน</a:t>
            </a: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ประเด็นการพัฒนาต่อเนื่อง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715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514350" indent="-514350" eaLnBrk="1" hangingPunct="1">
              <a:buFont typeface="+mj-lt"/>
              <a:buAutoNum type="arabicPeriod" startAt="8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พัฒนา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ให้เครือข่ายระดับตำบล สามารถให้บริการในการคัดกรองวัณโรค และโรคเอดส์ในชุมชนได้</a:t>
            </a:r>
          </a:p>
          <a:p>
            <a:pPr marL="514350" indent="-514350" eaLnBrk="1" hangingPunct="1">
              <a:buFont typeface="+mj-lt"/>
              <a:buAutoNum type="arabicPeriod" startAt="8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พัฒนาระบบการติดตามผู้ป่วยที่ขาดการติดตามการรักษา การสร้างความตระหนักทั้งผู้ป่วยและญาติ</a:t>
            </a:r>
          </a:p>
          <a:p>
            <a:pPr marL="514350" indent="-514350" eaLnBrk="1" hangingPunct="1">
              <a:buFont typeface="+mj-lt"/>
              <a:buAutoNum type="arabicPeriod" startAt="8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ให้มีการให้คำปรึกษาการเปิดเผยผลเลือดแก่คู่เพศสัมพันธ์</a:t>
            </a:r>
          </a:p>
          <a:p>
            <a:pPr marL="514350" indent="-514350" eaLnBrk="1" hangingPunct="1">
              <a:buFont typeface="+mj-lt"/>
              <a:buAutoNum type="arabicPeriod" startAt="8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มีการตรวจเลือดตรวจหาเชื้อ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เอช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ไอวีในคู่เพสสัมพันธ์ผู้ติดเชื้อ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เอช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ไอวีอย่างต่อเนื่อง</a:t>
            </a:r>
          </a:p>
          <a:p>
            <a:pPr marL="514350" indent="-514350" eaLnBrk="1" hangingPunct="1">
              <a:buFont typeface="+mj-lt"/>
              <a:buAutoNum type="arabicPeriod" startAt="8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รณรงค์ให้ความรู้การป้องกัน เรื่องโรคเอดส์เพศสัมพันธ์ในชุมชน กลุ่มเสี่ยง</a:t>
            </a:r>
          </a:p>
          <a:p>
            <a:pPr marL="514350" indent="-514350" eaLnBrk="1" hangingPunct="1">
              <a:buFont typeface="+mj-lt"/>
              <a:buAutoNum type="arabicPeriod" startAt="8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ค้นหาผู้ติดเชื้อรายใหม่เชิงรุกโดยสมัครใจ โดยเฉพาะในสถาน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บริการ</a:t>
            </a:r>
          </a:p>
          <a:p>
            <a:pPr marL="514350" indent="-514350" eaLnBrk="1" hangingPunct="1">
              <a:buFont typeface="+mj-lt"/>
              <a:buAutoNum type="arabicPeriod" startAt="8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จัดให้มีการให้บริการคลินิกโดยเพิ่มวันให้บริการมากขึ้น เป็นทุกวันศุกร์จากที่ให้บริการเดือนละ 2 วัน</a:t>
            </a: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 eaLnBrk="1" hangingPunct="1">
              <a:buFont typeface="+mj-lt"/>
              <a:buAutoNum type="arabicPeriod" startAt="8"/>
            </a:pP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 typeface="Arial" pitchFamily="34" charset="0"/>
              <a:buNone/>
            </a:pP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 typeface="Arial" pitchFamily="34" charset="0"/>
              <a:buNone/>
            </a:pP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0" y="2714625"/>
            <a:ext cx="4043363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chemeClr val="bg1"/>
                </a:solidFill>
              </a:rPr>
              <a:t>Thank You</a:t>
            </a:r>
            <a:endParaRPr lang="th-TH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8712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บริบทของพื้นที่</a:t>
            </a:r>
            <a:endParaRPr lang="en-US" sz="5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2289175" y="2924175"/>
            <a:ext cx="4083050" cy="1152525"/>
          </a:xfrm>
          <a:prstGeom prst="rect">
            <a:avLst/>
          </a:prstGeom>
          <a:solidFill>
            <a:srgbClr val="BBE0E3">
              <a:alpha val="49019"/>
            </a:srgb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54864" tIns="27432" rIns="54864" bIns="27432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“</a:t>
            </a:r>
            <a:r>
              <a:rPr lang="th-TH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LilyUPC" pitchFamily="34" charset="-34"/>
              </a:rPr>
              <a:t>ยางพันธุ์ดี</a:t>
            </a: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+mn-cs"/>
              </a:rPr>
              <a:t> </a:t>
            </a:r>
            <a:r>
              <a:rPr lang="th-TH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LilyUPC" pitchFamily="34" charset="-34"/>
              </a:rPr>
              <a:t>มีร้อยภู</a:t>
            </a: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+mn-cs"/>
              </a:rPr>
              <a:t> </a:t>
            </a:r>
            <a:r>
              <a:rPr lang="th-TH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LilyUPC" pitchFamily="34" charset="-34"/>
              </a:rPr>
              <a:t>ดูร้อยถ้ำ</a:t>
            </a: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+mn-cs"/>
              </a:rPr>
              <a:t> </a:t>
            </a:r>
            <a:r>
              <a:rPr lang="th-TH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LilyUPC" pitchFamily="34" charset="-34"/>
              </a:rPr>
              <a:t>ฉ่ำน้ำใหล</a:t>
            </a: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+mn-cs"/>
              </a:rPr>
              <a:t> </a:t>
            </a:r>
            <a:r>
              <a:rPr lang="th-TH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LilyUPC" pitchFamily="34" charset="-34"/>
              </a:rPr>
              <a:t>ลิกไนต์ดี</a:t>
            </a: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+mn-cs"/>
              </a:rPr>
              <a:t> </a:t>
            </a:r>
            <a:r>
              <a:rPr lang="th-TH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LilyUPC" pitchFamily="34" charset="-34"/>
              </a:rPr>
              <a:t>สามัคคีเป็นเลิศ</a:t>
            </a: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”</a:t>
            </a:r>
            <a:endParaRPr lang="th-TH" sz="2800">
              <a:solidFill>
                <a:prstClr val="white"/>
              </a:solidFill>
              <a:cs typeface="LilyUPC"/>
            </a:endParaRPr>
          </a:p>
        </p:txBody>
      </p:sp>
      <p:pic>
        <p:nvPicPr>
          <p:cNvPr id="532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60350"/>
            <a:ext cx="8353425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4" descr="http://www.toursabuy.com/images/naturalpark/sankalakiri/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1268413"/>
            <a:ext cx="2232025" cy="187325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698750" y="1196975"/>
            <a:ext cx="4032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LilyUPC" pitchFamily="34" charset="-34"/>
              </a:rPr>
              <a:t>คำขวัญที่คนสะบ้าย้อยภาคภูมิใจ...</a:t>
            </a:r>
          </a:p>
        </p:txBody>
      </p:sp>
      <p:sp>
        <p:nvSpPr>
          <p:cNvPr id="102405" name="Oval 5"/>
          <p:cNvSpPr>
            <a:spLocks noChangeArrowheads="1"/>
          </p:cNvSpPr>
          <p:nvPr/>
        </p:nvSpPr>
        <p:spPr bwMode="auto">
          <a:xfrm>
            <a:off x="8243888" y="2636838"/>
            <a:ext cx="215900" cy="215900"/>
          </a:xfrm>
          <a:prstGeom prst="ellipse">
            <a:avLst/>
          </a:prstGeom>
          <a:gradFill rotWithShape="0">
            <a:gsLst>
              <a:gs pos="0">
                <a:schemeClr val="folHlink">
                  <a:alpha val="50999"/>
                </a:schemeClr>
              </a:gs>
              <a:gs pos="100000">
                <a:schemeClr val="folHlink">
                  <a:gamma/>
                  <a:shade val="46275"/>
                  <a:invGamma/>
                  <a:alpha val="50999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800">
              <a:solidFill>
                <a:prstClr val="white"/>
              </a:solidFill>
              <a:latin typeface="Arial"/>
              <a:cs typeface="LilyUPC"/>
            </a:endParaRPr>
          </a:p>
        </p:txBody>
      </p:sp>
      <p:sp>
        <p:nvSpPr>
          <p:cNvPr id="102406" name="Oval 6"/>
          <p:cNvSpPr>
            <a:spLocks noChangeArrowheads="1"/>
          </p:cNvSpPr>
          <p:nvPr/>
        </p:nvSpPr>
        <p:spPr bwMode="auto">
          <a:xfrm>
            <a:off x="8459788" y="2492375"/>
            <a:ext cx="215900" cy="215900"/>
          </a:xfrm>
          <a:prstGeom prst="ellipse">
            <a:avLst/>
          </a:prstGeom>
          <a:gradFill rotWithShape="0">
            <a:gsLst>
              <a:gs pos="0">
                <a:schemeClr val="folHlink">
                  <a:alpha val="50999"/>
                </a:schemeClr>
              </a:gs>
              <a:gs pos="100000">
                <a:schemeClr val="folHlink">
                  <a:gamma/>
                  <a:shade val="46275"/>
                  <a:invGamma/>
                  <a:alpha val="50999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800">
              <a:solidFill>
                <a:prstClr val="white"/>
              </a:solidFill>
              <a:latin typeface="Arial"/>
              <a:cs typeface="LilyUPC"/>
            </a:endParaRPr>
          </a:p>
        </p:txBody>
      </p:sp>
      <p:sp>
        <p:nvSpPr>
          <p:cNvPr id="102407" name="Oval 7"/>
          <p:cNvSpPr>
            <a:spLocks noChangeArrowheads="1"/>
          </p:cNvSpPr>
          <p:nvPr/>
        </p:nvSpPr>
        <p:spPr bwMode="auto">
          <a:xfrm>
            <a:off x="8099425" y="2779713"/>
            <a:ext cx="144463" cy="144462"/>
          </a:xfrm>
          <a:prstGeom prst="ellipse">
            <a:avLst/>
          </a:prstGeom>
          <a:gradFill rotWithShape="0">
            <a:gsLst>
              <a:gs pos="0">
                <a:schemeClr val="folHlink">
                  <a:alpha val="50999"/>
                </a:schemeClr>
              </a:gs>
              <a:gs pos="100000">
                <a:schemeClr val="folHlink">
                  <a:gamma/>
                  <a:shade val="46275"/>
                  <a:invGamma/>
                  <a:alpha val="50999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800">
              <a:solidFill>
                <a:prstClr val="white"/>
              </a:solidFill>
              <a:latin typeface="Arial"/>
              <a:cs typeface="LilyUPC"/>
            </a:endParaRPr>
          </a:p>
        </p:txBody>
      </p:sp>
      <p:sp>
        <p:nvSpPr>
          <p:cNvPr id="102408" name="Oval 8"/>
          <p:cNvSpPr>
            <a:spLocks noChangeArrowheads="1"/>
          </p:cNvSpPr>
          <p:nvPr/>
        </p:nvSpPr>
        <p:spPr bwMode="auto">
          <a:xfrm>
            <a:off x="3995738" y="3357563"/>
            <a:ext cx="215900" cy="215900"/>
          </a:xfrm>
          <a:prstGeom prst="ellipse">
            <a:avLst/>
          </a:prstGeom>
          <a:gradFill rotWithShape="0">
            <a:gsLst>
              <a:gs pos="0">
                <a:schemeClr val="folHlink">
                  <a:alpha val="50999"/>
                </a:schemeClr>
              </a:gs>
              <a:gs pos="100000">
                <a:schemeClr val="folHlink">
                  <a:gamma/>
                  <a:shade val="46275"/>
                  <a:invGamma/>
                  <a:alpha val="50999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800">
              <a:solidFill>
                <a:prstClr val="white"/>
              </a:solidFill>
              <a:latin typeface="Arial"/>
              <a:cs typeface="LilyUPC"/>
            </a:endParaRPr>
          </a:p>
        </p:txBody>
      </p:sp>
      <p:sp>
        <p:nvSpPr>
          <p:cNvPr id="102409" name="Oval 9"/>
          <p:cNvSpPr>
            <a:spLocks noChangeArrowheads="1"/>
          </p:cNvSpPr>
          <p:nvPr/>
        </p:nvSpPr>
        <p:spPr bwMode="auto">
          <a:xfrm>
            <a:off x="4354513" y="3429000"/>
            <a:ext cx="215900" cy="215900"/>
          </a:xfrm>
          <a:prstGeom prst="ellipse">
            <a:avLst/>
          </a:prstGeom>
          <a:gradFill rotWithShape="0">
            <a:gsLst>
              <a:gs pos="0">
                <a:schemeClr val="folHlink">
                  <a:alpha val="50999"/>
                </a:schemeClr>
              </a:gs>
              <a:gs pos="100000">
                <a:schemeClr val="folHlink">
                  <a:gamma/>
                  <a:shade val="46275"/>
                  <a:invGamma/>
                  <a:alpha val="50999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800">
              <a:solidFill>
                <a:prstClr val="white"/>
              </a:solidFill>
              <a:latin typeface="Arial"/>
              <a:cs typeface="LilyUPC"/>
            </a:endParaRPr>
          </a:p>
        </p:txBody>
      </p:sp>
      <p:sp>
        <p:nvSpPr>
          <p:cNvPr id="102410" name="Oval 10"/>
          <p:cNvSpPr>
            <a:spLocks noChangeArrowheads="1"/>
          </p:cNvSpPr>
          <p:nvPr/>
        </p:nvSpPr>
        <p:spPr bwMode="auto">
          <a:xfrm>
            <a:off x="4859338" y="3500438"/>
            <a:ext cx="144462" cy="144462"/>
          </a:xfrm>
          <a:prstGeom prst="ellipse">
            <a:avLst/>
          </a:prstGeom>
          <a:gradFill rotWithShape="0">
            <a:gsLst>
              <a:gs pos="0">
                <a:schemeClr val="folHlink">
                  <a:alpha val="50999"/>
                </a:schemeClr>
              </a:gs>
              <a:gs pos="100000">
                <a:schemeClr val="folHlink">
                  <a:gamma/>
                  <a:shade val="46275"/>
                  <a:invGamma/>
                  <a:alpha val="50999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800">
              <a:solidFill>
                <a:prstClr val="white"/>
              </a:solidFill>
              <a:latin typeface="Arial"/>
              <a:cs typeface="LilyUPC"/>
            </a:endParaRPr>
          </a:p>
        </p:txBody>
      </p:sp>
      <p:sp>
        <p:nvSpPr>
          <p:cNvPr id="102411" name="Oval 11"/>
          <p:cNvSpPr>
            <a:spLocks noChangeArrowheads="1"/>
          </p:cNvSpPr>
          <p:nvPr/>
        </p:nvSpPr>
        <p:spPr bwMode="auto">
          <a:xfrm>
            <a:off x="4643438" y="3500438"/>
            <a:ext cx="144462" cy="144462"/>
          </a:xfrm>
          <a:prstGeom prst="ellipse">
            <a:avLst/>
          </a:prstGeom>
          <a:gradFill rotWithShape="0">
            <a:gsLst>
              <a:gs pos="0">
                <a:schemeClr val="folHlink">
                  <a:alpha val="50999"/>
                </a:schemeClr>
              </a:gs>
              <a:gs pos="100000">
                <a:schemeClr val="folHlink">
                  <a:gamma/>
                  <a:shade val="46275"/>
                  <a:invGamma/>
                  <a:alpha val="50999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800">
              <a:solidFill>
                <a:prstClr val="white"/>
              </a:solidFill>
              <a:latin typeface="Arial"/>
              <a:cs typeface="LilyUPC"/>
            </a:endParaRP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1619250" y="0"/>
            <a:ext cx="624681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8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LilyUPC"/>
              </a:rPr>
              <a:t>อำเภอสะบ้าย้อย</a:t>
            </a:r>
          </a:p>
        </p:txBody>
      </p:sp>
      <p:pic>
        <p:nvPicPr>
          <p:cNvPr id="53262" name="Picture 15" descr="DSC003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1773238"/>
            <a:ext cx="2519363" cy="13684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3263" name="Picture 17" descr="ยางพันธ์ดี"/>
          <p:cNvPicPr>
            <a:picLocks noChangeAspect="1" noChangeArrowheads="1"/>
          </p:cNvPicPr>
          <p:nvPr/>
        </p:nvPicPr>
        <p:blipFill>
          <a:blip r:embed="rId5" cstate="print">
            <a:lum bright="36000"/>
          </a:blip>
          <a:srcRect/>
          <a:stretch>
            <a:fillRect/>
          </a:stretch>
        </p:blipFill>
        <p:spPr bwMode="auto">
          <a:xfrm>
            <a:off x="287338" y="1268413"/>
            <a:ext cx="2341562" cy="1878012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1406525" y="3213100"/>
            <a:ext cx="6408738" cy="19224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FF0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LilyUPC"/>
              </a:rPr>
              <a:t>“ยางพันธุ์ดี  มีร้อยภู  ดูร้อยถ้ำ</a:t>
            </a:r>
          </a:p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LilyUPC"/>
              </a:rPr>
              <a:t>ฉ่ำน้ำไหล  ลิกไนต์ดี  สามัคคีเป็นเลิศ”</a:t>
            </a:r>
          </a:p>
        </p:txBody>
      </p:sp>
      <p:pic>
        <p:nvPicPr>
          <p:cNvPr id="53265" name="Picture 16" descr="DSC0110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5157788"/>
            <a:ext cx="2520950" cy="15335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3266" name="Picture 18" descr="DSC0107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60713" y="5157788"/>
            <a:ext cx="3024187" cy="156845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3267" name="Picture 19" descr="Picture 43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688" y="5157788"/>
            <a:ext cx="2446337" cy="15113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4" descr="แผนที่สะบ้าย้อย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88913"/>
            <a:ext cx="5724525" cy="6669087"/>
          </a:xfrm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791200" y="838200"/>
            <a:ext cx="3505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th-TH" sz="3200" b="1" dirty="0">
                <a:solidFill>
                  <a:srgbClr val="FFFF00"/>
                </a:solidFill>
                <a:latin typeface="Angsana New" pitchFamily="18" charset="-34"/>
              </a:rPr>
              <a:t>อาณาเขตติดต่อ</a:t>
            </a:r>
            <a:endParaRPr lang="en-US" sz="3200" b="1" dirty="0">
              <a:solidFill>
                <a:srgbClr val="FFFF00"/>
              </a:solidFill>
              <a:latin typeface="Angsana New" pitchFamily="18" charset="-34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FF00"/>
                </a:solidFill>
                <a:latin typeface="Angsana New" pitchFamily="18" charset="-34"/>
              </a:rPr>
              <a:t>5</a:t>
            </a:r>
            <a:r>
              <a:rPr lang="th-TH" sz="3200" b="1" dirty="0">
                <a:solidFill>
                  <a:srgbClr val="FFFF00"/>
                </a:solidFill>
                <a:latin typeface="Angsana New" pitchFamily="18" charset="-34"/>
              </a:rPr>
              <a:t> อำเภอ, 2</a:t>
            </a:r>
            <a:r>
              <a:rPr lang="en-US" sz="3200" b="1" dirty="0">
                <a:solidFill>
                  <a:srgbClr val="FFFF00"/>
                </a:solidFill>
                <a:latin typeface="Angsana New" pitchFamily="18" charset="-34"/>
              </a:rPr>
              <a:t> </a:t>
            </a:r>
            <a:r>
              <a:rPr lang="th-TH" sz="3200" b="1" dirty="0">
                <a:solidFill>
                  <a:srgbClr val="FFFF00"/>
                </a:solidFill>
                <a:latin typeface="Angsana New" pitchFamily="18" charset="-34"/>
              </a:rPr>
              <a:t>จังหวัด </a:t>
            </a:r>
            <a:r>
              <a:rPr lang="th-TH" sz="3200" b="1" dirty="0" smtClean="0">
                <a:solidFill>
                  <a:srgbClr val="FFFF00"/>
                </a:solidFill>
                <a:latin typeface="Angsana New" pitchFamily="18" charset="-34"/>
              </a:rPr>
              <a:t>,</a:t>
            </a:r>
            <a:endParaRPr lang="en-US" sz="3200" b="1" dirty="0" smtClean="0">
              <a:solidFill>
                <a:srgbClr val="FFFF00"/>
              </a:solidFill>
              <a:latin typeface="Angsana New" pitchFamily="18" charset="-34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FFFF00"/>
                </a:solidFill>
                <a:latin typeface="Angsana New" pitchFamily="18" charset="-34"/>
              </a:rPr>
              <a:t>1</a:t>
            </a:r>
            <a:r>
              <a:rPr lang="th-TH" sz="3200" b="1" dirty="0" smtClean="0">
                <a:solidFill>
                  <a:srgbClr val="FFFF00"/>
                </a:solidFill>
                <a:latin typeface="Angsana New" pitchFamily="18" charset="-34"/>
              </a:rPr>
              <a:t> </a:t>
            </a:r>
            <a:r>
              <a:rPr lang="th-TH" sz="3200" b="1" dirty="0">
                <a:solidFill>
                  <a:srgbClr val="FFFF00"/>
                </a:solidFill>
                <a:latin typeface="Angsana New" pitchFamily="18" charset="-34"/>
              </a:rPr>
              <a:t>ประเทศ</a:t>
            </a:r>
            <a:endParaRPr lang="en-US" sz="3200" b="1" dirty="0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3635375" y="4292600"/>
            <a:ext cx="1943100" cy="503238"/>
          </a:xfrm>
          <a:prstGeom prst="flowChartAlternateProcess">
            <a:avLst/>
          </a:prstGeom>
          <a:gradFill rotWithShape="1">
            <a:gsLst>
              <a:gs pos="0">
                <a:srgbClr val="FFFF00"/>
              </a:gs>
              <a:gs pos="50000">
                <a:srgbClr val="FFFF99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fontAlgn="ctr" hangingPunct="0">
              <a:spcBef>
                <a:spcPct val="50000"/>
              </a:spcBef>
              <a:spcAft>
                <a:spcPts val="0"/>
              </a:spcAft>
            </a:pPr>
            <a:r>
              <a:rPr lang="th-TH" sz="2400" b="1">
                <a:solidFill>
                  <a:srgbClr val="1F497D"/>
                </a:solidFill>
                <a:cs typeface="LilyUPC"/>
              </a:rPr>
              <a:t>เนื้อที่ 852.814 ตร.กม.</a:t>
            </a:r>
            <a:endParaRPr lang="th-TH" sz="2800">
              <a:solidFill>
                <a:srgbClr val="1F497D"/>
              </a:solidFill>
              <a:cs typeface="LilyUPC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724128" y="2418814"/>
            <a:ext cx="3395663" cy="3170099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</a:rPr>
              <a:t>ทิศเหนือ   		</a:t>
            </a:r>
            <a:r>
              <a:rPr lang="th-TH" sz="2400" b="1" dirty="0" smtClean="0">
                <a:solidFill>
                  <a:prstClr val="black"/>
                </a:solidFill>
                <a:latin typeface="Angsana New" pitchFamily="18" charset="-34"/>
              </a:rPr>
              <a:t>-อ.</a:t>
            </a: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</a:rPr>
              <a:t>เทพา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h-TH" sz="400" b="1" dirty="0">
              <a:solidFill>
                <a:prstClr val="black"/>
              </a:solidFill>
              <a:latin typeface="Angsana New" pitchFamily="18" charset="-34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</a:rPr>
              <a:t>ทิศใต้     	</a:t>
            </a:r>
            <a:r>
              <a:rPr lang="th-TH" sz="2400" b="1" dirty="0" smtClean="0">
                <a:solidFill>
                  <a:prstClr val="black"/>
                </a:solidFill>
                <a:latin typeface="Angsana New" pitchFamily="18" charset="-34"/>
              </a:rPr>
              <a:t>	-อ.</a:t>
            </a: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</a:rPr>
              <a:t>กาบัง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</a:rPr>
              <a:t>		</a:t>
            </a:r>
            <a:r>
              <a:rPr lang="th-TH" sz="2400" b="1" dirty="0" smtClean="0">
                <a:solidFill>
                  <a:prstClr val="black"/>
                </a:solidFill>
                <a:latin typeface="Angsana New" pitchFamily="18" charset="-34"/>
              </a:rPr>
              <a:t>  จ.</a:t>
            </a: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</a:rPr>
              <a:t>ยะลา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h-TH" sz="400" b="1" dirty="0">
              <a:solidFill>
                <a:prstClr val="black"/>
              </a:solidFill>
              <a:latin typeface="Angsana New" pitchFamily="18" charset="-34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</a:rPr>
              <a:t>ทิศตะวันออก   	</a:t>
            </a:r>
            <a:r>
              <a:rPr lang="th-TH" sz="2400" b="1" dirty="0" smtClean="0">
                <a:solidFill>
                  <a:prstClr val="black"/>
                </a:solidFill>
                <a:latin typeface="Angsana New" pitchFamily="18" charset="-34"/>
              </a:rPr>
              <a:t>-อ.</a:t>
            </a: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</a:rPr>
              <a:t>โคกโพธิ์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</a:rPr>
              <a:t>		</a:t>
            </a:r>
            <a:r>
              <a:rPr lang="th-TH" sz="2400" b="1" dirty="0" smtClean="0">
                <a:solidFill>
                  <a:prstClr val="black"/>
                </a:solidFill>
                <a:latin typeface="Angsana New" pitchFamily="18" charset="-34"/>
              </a:rPr>
              <a:t>  จ.</a:t>
            </a: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</a:rPr>
              <a:t>ปัตตานี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Angsana New" pitchFamily="18" charset="-34"/>
              </a:rPr>
              <a:t>ทิศ</a:t>
            </a: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</a:rPr>
              <a:t>ตะวันตก     	</a:t>
            </a:r>
            <a:r>
              <a:rPr lang="th-TH" sz="2400" b="1" dirty="0" smtClean="0">
                <a:solidFill>
                  <a:prstClr val="black"/>
                </a:solidFill>
                <a:latin typeface="Angsana New" pitchFamily="18" charset="-34"/>
              </a:rPr>
              <a:t>-อ.</a:t>
            </a: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</a:rPr>
              <a:t>นาทวี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</a:rPr>
              <a:t>		จ.สงขลา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</a:rPr>
              <a:t> 		</a:t>
            </a:r>
            <a:r>
              <a:rPr lang="th-TH" sz="2400" b="1" dirty="0" smtClean="0">
                <a:solidFill>
                  <a:prstClr val="black"/>
                </a:solidFill>
                <a:latin typeface="Angsana New" pitchFamily="18" charset="-34"/>
              </a:rPr>
              <a:t>-มาเลเซีย</a:t>
            </a:r>
            <a:endParaRPr lang="th-TH" sz="2400" b="1" dirty="0">
              <a:solidFill>
                <a:prstClr val="black"/>
              </a:solidFill>
              <a:latin typeface="Angsana New" pitchFamily="18" charset="-34"/>
            </a:endParaRPr>
          </a:p>
        </p:txBody>
      </p:sp>
      <p:sp>
        <p:nvSpPr>
          <p:cNvPr id="54278" name="Line 11"/>
          <p:cNvSpPr>
            <a:spLocks noChangeShapeType="1"/>
          </p:cNvSpPr>
          <p:nvPr/>
        </p:nvSpPr>
        <p:spPr bwMode="auto">
          <a:xfrm>
            <a:off x="6659563" y="2678113"/>
            <a:ext cx="6492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th-TH" sz="2800">
              <a:solidFill>
                <a:prstClr val="white"/>
              </a:solidFill>
              <a:latin typeface="Arial"/>
              <a:cs typeface="LilyUPC"/>
            </a:endParaRPr>
          </a:p>
        </p:txBody>
      </p:sp>
      <p:sp>
        <p:nvSpPr>
          <p:cNvPr id="54279" name="Line 12"/>
          <p:cNvSpPr>
            <a:spLocks noChangeShapeType="1"/>
          </p:cNvSpPr>
          <p:nvPr/>
        </p:nvSpPr>
        <p:spPr bwMode="auto">
          <a:xfrm>
            <a:off x="6659563" y="3109913"/>
            <a:ext cx="6492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th-TH" sz="2800">
              <a:solidFill>
                <a:prstClr val="white"/>
              </a:solidFill>
              <a:latin typeface="Arial"/>
              <a:cs typeface="LilyUPC"/>
            </a:endParaRPr>
          </a:p>
        </p:txBody>
      </p:sp>
      <p:sp>
        <p:nvSpPr>
          <p:cNvPr id="54280" name="Line 13"/>
          <p:cNvSpPr>
            <a:spLocks noChangeShapeType="1"/>
          </p:cNvSpPr>
          <p:nvPr/>
        </p:nvSpPr>
        <p:spPr bwMode="auto">
          <a:xfrm>
            <a:off x="6970713" y="3886200"/>
            <a:ext cx="6492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th-TH" sz="2800">
              <a:solidFill>
                <a:prstClr val="white"/>
              </a:solidFill>
              <a:latin typeface="Arial"/>
              <a:cs typeface="LilyUPC"/>
            </a:endParaRPr>
          </a:p>
        </p:txBody>
      </p:sp>
      <p:sp>
        <p:nvSpPr>
          <p:cNvPr id="54281" name="Line 14"/>
          <p:cNvSpPr>
            <a:spLocks noChangeShapeType="1"/>
          </p:cNvSpPr>
          <p:nvPr/>
        </p:nvSpPr>
        <p:spPr bwMode="auto">
          <a:xfrm>
            <a:off x="6894513" y="4572000"/>
            <a:ext cx="6492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th-TH" sz="2800">
              <a:solidFill>
                <a:prstClr val="white"/>
              </a:solidFill>
              <a:latin typeface="Arial"/>
              <a:cs typeface="LilyUPC"/>
            </a:endParaRP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82550" y="52388"/>
            <a:ext cx="8964613" cy="79216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h-TH" sz="40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ilyUPC"/>
              </a:rPr>
              <a:t>แผนที่อำเภอสะบ้าย้อย และ ที่ตั้งหน่วยบริการ</a:t>
            </a:r>
          </a:p>
        </p:txBody>
      </p:sp>
      <p:sp>
        <p:nvSpPr>
          <p:cNvPr id="11" name="AutoShape 54"/>
          <p:cNvSpPr>
            <a:spLocks noChangeArrowheads="1"/>
          </p:cNvSpPr>
          <p:nvPr/>
        </p:nvSpPr>
        <p:spPr bwMode="auto">
          <a:xfrm>
            <a:off x="2819400" y="5661025"/>
            <a:ext cx="1981200" cy="1052513"/>
          </a:xfrm>
          <a:prstGeom prst="flowChartAlternateProcess">
            <a:avLst/>
          </a:prstGeom>
          <a:solidFill>
            <a:srgbClr val="3333CC"/>
          </a:solid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j-cs"/>
              </a:rPr>
              <a:t>9  </a:t>
            </a:r>
            <a:r>
              <a:rPr lang="th-TH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j-cs"/>
              </a:rPr>
              <a:t>ตำบล  62  หมู่บ้าน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j-cs"/>
              </a:rPr>
              <a:t>2</a:t>
            </a:r>
            <a:r>
              <a:rPr lang="th-TH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j-cs"/>
              </a:rPr>
              <a:t>  </a:t>
            </a:r>
            <a:r>
              <a:rPr lang="th-TH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j-cs"/>
              </a:rPr>
              <a:t>เทศบาล  </a:t>
            </a:r>
            <a:r>
              <a:rPr lang="en-US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j-cs"/>
              </a:rPr>
              <a:t>8</a:t>
            </a:r>
            <a:r>
              <a:rPr lang="th-TH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j-cs"/>
              </a:rPr>
              <a:t> </a:t>
            </a:r>
            <a:r>
              <a:rPr lang="th-TH" sz="24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j-cs"/>
              </a:rPr>
              <a:t>อบต.</a:t>
            </a:r>
            <a:endParaRPr lang="th-TH" sz="2400" b="1" i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th-TH" b="1" dirty="0" smtClean="0">
                <a:solidFill>
                  <a:schemeClr val="bg1"/>
                </a:solidFill>
                <a:cs typeface="+mj-cs"/>
              </a:rPr>
              <a:t>ภาพรวม / สภาพปัญหา</a:t>
            </a:r>
            <a:endParaRPr lang="en-US" dirty="0" smtClean="0">
              <a:solidFill>
                <a:schemeClr val="bg1"/>
              </a:solidFill>
              <a:cs typeface="+mj-cs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334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thaiDist" eaLnBrk="1" hangingPunct="1">
              <a:buFont typeface="Arial" pitchFamily="34" charset="0"/>
              <a:buNone/>
            </a:pPr>
            <a:r>
              <a:rPr lang="th-TH" sz="28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โรงพยาบาลสะบ้าย้อยเป็นโรงพยาบาลชุมชน ระดับทุติยภูมิ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ขนาด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0 เตียง รับผิดชอบประชากร 7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,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9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0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คน เป็นชุมชนชนบท  ประชากรส่วนใหญ่นับถือศาสนาอิสลาม รองลงมาคือ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ศาสนาพุทธร้อยละ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65.9และ 34.1 ตามลำดับ และประกอบอาชีพส่วนใหญ่คือ เกษตรกรรม 53.49 มีแรงงานต่างด้าวมารับจ้างประกอบอาชีพเพิ่มมากขึ้นในปีหลังๆมา  มีสถานบริการแอบแฝงในพื้นที่ละแวกตัวอำเภอประมาณ 10 แห่ง  ซึ่งจะแอบแฝงอยู่ในรูปแบบของร้านอาหารกลางคืน ,   ร้านคาราโอเกะ และรีสอร์ทที่พัก</a:t>
            </a:r>
          </a:p>
          <a:p>
            <a:pPr algn="thaiDist" eaLnBrk="1" hangingPunct="1">
              <a:buNone/>
            </a:pPr>
            <a:r>
              <a:rPr lang="th-TH" sz="28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จากการดำเนินการให้บริการคลินิกยาต้านไวรัส ของ โรงพยาบาลสะบ้าย้อย ตั้งแต่ ปี 2547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จัดสถานที่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บริการเป็นสัดส่วนแยกวันให้บริการกับคลินิกอื่นๆ โดยเฉพาะคลินิกวัณโรค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และให้บริการแบบ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one stop service</a:t>
            </a: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มีจำนวนผู้ติดเชื้อเอชไอวีรับบริการให้คลินิกจนถึงปัจจุบันจำนวน  75 คน</a:t>
            </a:r>
            <a:endParaRPr lang="en-US" sz="2800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06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None/>
            </a:pP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มีการประสานงานระหว่างคลินิกรับยาต้านไวรัสกับคลินิกวัณโรคตั้งแต่ปี 2554  จัดตั้งคณะกรรมการทำงานร่วมกันในปี2556 ให้บริการปรึกษาผู้ป่วยตรวจ</a:t>
            </a: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เลือดหาการติด</a:t>
            </a: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เชื้อ</a:t>
            </a:r>
            <a:r>
              <a:rPr lang="en-US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HIV </a:t>
            </a: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โดยสมัครใจ มีระบบการส่งต่อเมื่อพบผลตรวจหาเชื้อ</a:t>
            </a:r>
            <a:r>
              <a:rPr lang="en-US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HIV</a:t>
            </a: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เพื่อเข้ารับการรักษาในคลนิกยาต้านไวรัสต่อไป จัดให้บริการสำหรับผู้ป่วยรับยาต้านไวรัสรายเก่าในทุกวันศุกร์ที่1และ3 ของทุกเดือน </a:t>
            </a:r>
          </a:p>
          <a:p>
            <a:pPr eaLnBrk="1" hangingPunct="1">
              <a:buNone/>
            </a:pP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	สภาพปัญหาของผู้ป่วย</a:t>
            </a: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วัณโรคที่ติดเชื้อเอชไอวีไม่ได้ตรวจ </a:t>
            </a:r>
            <a:r>
              <a:rPr lang="en-US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CD4 </a:t>
            </a: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ระหว่างรักษาวัณโรคเนื่องจากเสียชีวิตก่อนวันที่นัด</a:t>
            </a: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เจาะ</a:t>
            </a:r>
            <a:r>
              <a:rPr lang="en-US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CD4 (</a:t>
            </a: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โรงพยาบาลสะบ้าย้อยไม่ได้ตรวจ </a:t>
            </a:r>
            <a:r>
              <a:rPr lang="en-US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CD4 </a:t>
            </a: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เองจึงมีการกำหนดวันเจาะ</a:t>
            </a: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เฉพาะ เพื่อสะดวกในการนำส่ง)</a:t>
            </a: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ใน</a:t>
            </a: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การดูแลผู้ป่วยวัณโรคที่ติดเชื้อเอชไอ</a:t>
            </a: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วีที่ผ่านมามีการดูแลรักษาแยกส่วนกันอยู่ , ผู้ป่วย</a:t>
            </a: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วัณโรคที่ติดเชื้อเอชไอวี</a:t>
            </a: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ที่ได้รับ</a:t>
            </a: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ยาป้องกันการเกิดโรคฉวย</a:t>
            </a: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โอกาสไม่ครอบคลุม</a:t>
            </a:r>
            <a:endParaRPr lang="en-US" sz="28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28600"/>
            <a:ext cx="8229600" cy="685800"/>
          </a:xfrm>
          <a:prstGeom prst="rect">
            <a:avLst/>
          </a:prstGeom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th-TH" b="1" dirty="0" smtClean="0">
                <a:solidFill>
                  <a:schemeClr val="bg1"/>
                </a:solidFill>
                <a:cs typeface="+mj-cs"/>
              </a:rPr>
              <a:t>ภาพรวม / สภาพปัญหา</a:t>
            </a:r>
            <a:endParaRPr lang="en-US" dirty="0" smtClean="0">
              <a:solidFill>
                <a:schemeClr val="bg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ตัวชี้วัดด้านการดำเนินงานคลินิก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HIV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071585"/>
              </p:ext>
            </p:extLst>
          </p:nvPr>
        </p:nvGraphicFramePr>
        <p:xfrm>
          <a:off x="457200" y="1752601"/>
          <a:ext cx="8153399" cy="468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10200"/>
                <a:gridCol w="914400"/>
                <a:gridCol w="914400"/>
                <a:gridCol w="914399"/>
              </a:tblGrid>
              <a:tr h="618406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ตัวชี้วัด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2555</a:t>
                      </a:r>
                      <a:endParaRPr lang="th-TH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2556</a:t>
                      </a:r>
                      <a:endParaRPr lang="th-TH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2557</a:t>
                      </a:r>
                      <a:endParaRPr lang="th-TH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96788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</a:t>
                      </a:r>
                      <a:r>
                        <a:rPr lang="th-TH" sz="2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ผู้ติดเชื้อเอชไอวีที่ขึ้นทะเบียนการรักษาในปี 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800" b="1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68</a:t>
                      </a:r>
                    </a:p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(รายใหม่</a:t>
                      </a:r>
                      <a:r>
                        <a:rPr lang="th-TH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 </a:t>
                      </a:r>
                      <a:r>
                        <a:rPr lang="th-TH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ราย)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74</a:t>
                      </a:r>
                    </a:p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</a:t>
                      </a:r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รายใหม่</a:t>
                      </a:r>
                      <a:r>
                        <a:rPr lang="th-TH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 </a:t>
                      </a:r>
                      <a:r>
                        <a:rPr lang="th-TH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ราย)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75</a:t>
                      </a:r>
                    </a:p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(รายใหม่</a:t>
                      </a:r>
                      <a:r>
                        <a:rPr lang="th-TH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 </a:t>
                      </a:r>
                      <a:r>
                        <a:rPr lang="th-TH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ราย)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rgbClr val="FFFF00"/>
                    </a:solidFill>
                  </a:tcPr>
                </a:tc>
              </a:tr>
              <a:tr h="1204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</a:t>
                      </a:r>
                      <a:r>
                        <a:rPr lang="th-TH" sz="28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ผู้</a:t>
                      </a:r>
                      <a:r>
                        <a:rPr lang="th-TH" sz="2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ติดเชื้อเอชไอวีที่ขึ้นทะเบียนได้รับการตรวจ</a:t>
                      </a:r>
                      <a:r>
                        <a:rPr lang="th-TH" sz="28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คัดกรอง</a:t>
                      </a:r>
                      <a:r>
                        <a:rPr lang="th-TH" sz="2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วัณโรค (รายใหม่ </a:t>
                      </a:r>
                      <a:r>
                        <a:rPr lang="en-US" sz="2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CXR+</a:t>
                      </a:r>
                      <a:r>
                        <a:rPr lang="th-TH" sz="2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ซักประวัติทุก</a:t>
                      </a:r>
                      <a:r>
                        <a:rPr lang="th-TH" sz="28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ราย</a:t>
                      </a:r>
                    </a:p>
                    <a:p>
                      <a:pPr algn="l" fontAlgn="ctr"/>
                      <a:r>
                        <a:rPr lang="th-TH" sz="28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ราย</a:t>
                      </a:r>
                      <a:r>
                        <a:rPr lang="th-TH" sz="2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เก่าซักประวัติ ทุกครั้งที่มารพ.) 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68</a:t>
                      </a:r>
                    </a:p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(100%)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74</a:t>
                      </a:r>
                    </a:p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(100%)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75</a:t>
                      </a:r>
                    </a:p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(100%)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</a:tr>
              <a:tr h="14903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r>
                        <a:rPr lang="th-TH" sz="28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. </a:t>
                      </a:r>
                      <a:r>
                        <a:rPr lang="th-TH" sz="2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ผู้ติดเชื้อ</a:t>
                      </a:r>
                      <a:r>
                        <a:rPr lang="th-TH" sz="2800" u="none" strike="noStrike" dirty="0" err="1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เอช</a:t>
                      </a:r>
                      <a:r>
                        <a:rPr lang="th-TH" sz="2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ไอวีที่ขึ้นทะเบียนได้รับการ</a:t>
                      </a:r>
                      <a:r>
                        <a:rPr lang="th-TH" sz="28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ตรวจ</a:t>
                      </a:r>
                    </a:p>
                    <a:p>
                      <a:pPr algn="l" fontAlgn="ctr"/>
                      <a:r>
                        <a:rPr lang="th-TH" sz="28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คัดกรอง</a:t>
                      </a:r>
                      <a:r>
                        <a:rPr lang="th-TH" sz="2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วัณโรค</a:t>
                      </a:r>
                      <a:r>
                        <a:rPr lang="th-TH" sz="2800" b="1" u="sng" strike="noStrike" dirty="0"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พบป่วยวัณโรค </a:t>
                      </a:r>
                      <a:endParaRPr lang="th-TH" sz="2800" b="1" i="0" u="sng" strike="noStrike" dirty="0"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800" b="1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(2.94%)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(1.35%)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(4%)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ตัวชี้วัดด้านการดำเนินงานคลินิก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HIV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4827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43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071585"/>
              </p:ext>
            </p:extLst>
          </p:nvPr>
        </p:nvGraphicFramePr>
        <p:xfrm>
          <a:off x="457199" y="1447803"/>
          <a:ext cx="8229601" cy="4495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99610"/>
                <a:gridCol w="909997"/>
                <a:gridCol w="909997"/>
                <a:gridCol w="909997"/>
              </a:tblGrid>
              <a:tr h="5852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ตัวชี้วัด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  <a:r>
                        <a:rPr lang="en-US" sz="32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2555</a:t>
                      </a:r>
                      <a:endParaRPr lang="th-TH" sz="3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2556</a:t>
                      </a:r>
                      <a:endParaRPr lang="th-TH" sz="3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2557</a:t>
                      </a:r>
                      <a:endParaRPr lang="th-TH" sz="3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51760">
                <a:tc>
                  <a:txBody>
                    <a:bodyPr/>
                    <a:lstStyle/>
                    <a:p>
                      <a:pPr algn="l" fontAlgn="ctr"/>
                      <a:r>
                        <a:rPr lang="th-TH" sz="32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</a:t>
                      </a:r>
                      <a:r>
                        <a:rPr lang="th-TH" sz="32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ผู้ป่วยวัณโรคที่ขึ้นทะเบียนการรักษาในปี 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68</a:t>
                      </a:r>
                      <a:r>
                        <a:rPr lang="en-US" sz="3200" b="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49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55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</a:t>
                      </a:r>
                      <a:r>
                        <a:rPr lang="th-TH" sz="32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</a:t>
                      </a:r>
                      <a:r>
                        <a:rPr lang="th-TH" sz="32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ผู้ป่วยวัณโรคที่ขึ้นทะเบียนการรักษาในปีได้รับการตรวจเลือดคัดกรองเอชไอวี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64</a:t>
                      </a:r>
                    </a:p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(94.11%)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35</a:t>
                      </a:r>
                    </a:p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(87.50%)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47</a:t>
                      </a:r>
                    </a:p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(95.91%)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303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2.</a:t>
                      </a:r>
                      <a:r>
                        <a:rPr lang="th-TH" sz="32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</a:t>
                      </a:r>
                      <a:r>
                        <a:rPr lang="th-TH" sz="32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ผู้ป่วยวัณโรคที่ขึ้นทะเบียนการ</a:t>
                      </a:r>
                      <a:r>
                        <a:rPr lang="th-TH" sz="32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รักษา</a:t>
                      </a:r>
                    </a:p>
                    <a:p>
                      <a:pPr algn="l" fontAlgn="ctr"/>
                      <a:r>
                        <a:rPr lang="th-TH" sz="32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พบ</a:t>
                      </a:r>
                      <a:r>
                        <a:rPr lang="th-TH" sz="32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ผลเลือดเอชไอ</a:t>
                      </a:r>
                      <a:r>
                        <a:rPr lang="th-TH" sz="32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วีบวก</a:t>
                      </a:r>
                      <a:r>
                        <a:rPr lang="en-US" sz="28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</a:t>
                      </a:r>
                      <a:r>
                        <a:rPr lang="th-TH" sz="2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คิดร้อยละต่อผู้ป่วยทั้งหมด)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  <a:p>
                      <a:pPr algn="ctr" fontAlgn="b"/>
                      <a:r>
                        <a:rPr lang="en-US" sz="2800" b="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(1.47%)</a:t>
                      </a:r>
                      <a:r>
                        <a:rPr lang="en-US" sz="2800" b="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(2.50%)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</a:p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ตัวชี้วัดด้านการดำเนินงานคลินิก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TB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เทคนิค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เทคนิค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เทคนิค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ngsana New"/>
      </a:majorFont>
      <a:minorFont>
        <a:latin typeface="Garamond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ngsana New"/>
      </a:majorFont>
      <a:minorFont>
        <a:latin typeface="Garamond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1122</Words>
  <Application>Microsoft Office PowerPoint</Application>
  <PresentationFormat>On-screen Show (4:3)</PresentationFormat>
  <Paragraphs>164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เทคนิค</vt:lpstr>
      <vt:lpstr>2_Stream</vt:lpstr>
      <vt:lpstr>Stream</vt:lpstr>
      <vt:lpstr>โรงพยาบาลสะบ้าย้อย ขนาด 30 เตียง  อำเภอสะบ้าย้อย  จังหวัดสงขลา</vt:lpstr>
      <vt:lpstr>บริบทของพื้นที่</vt:lpstr>
      <vt:lpstr>PowerPoint Presentation</vt:lpstr>
      <vt:lpstr>PowerPoint Presentation</vt:lpstr>
      <vt:lpstr>ภาพรวม / สภาพปัญหา</vt:lpstr>
      <vt:lpstr>PowerPoint Presentation</vt:lpstr>
      <vt:lpstr>ตัวชี้วัดด้านการดำเนินงานคลินิกHIV</vt:lpstr>
      <vt:lpstr>ตัวชี้วัดด้านการดำเนินงานคลินิกHIV</vt:lpstr>
      <vt:lpstr>ตัวชี้วัดด้านการดำเนินงานคลินิกTB</vt:lpstr>
      <vt:lpstr>กราฟแสดงตัวชี้วัดด้านการดำเนินงานคลินิกTB</vt:lpstr>
      <vt:lpstr>ตัวชี้วัดผสมผสานระหว่างการดำเนินงานคลินิกTB กับ HIV</vt:lpstr>
      <vt:lpstr>กระบวนการพัฒนาเพื่อให้ได้มาซึ่งคุณภาพ / กิจกรรมพัฒนา</vt:lpstr>
      <vt:lpstr>ประชุมคณะกรรมการดำเนินงานวัณโรคและเอดส์ร่วมกัน</vt:lpstr>
      <vt:lpstr>บทเรียนที่ได้รับ</vt:lpstr>
      <vt:lpstr>ประเด็นการพัฒนาต่อเนื่อง</vt:lpstr>
      <vt:lpstr>ประเด็นการพัฒนาต่อเนื่อง</vt:lpstr>
      <vt:lpstr>Thank You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โรงพยาบาล</dc:title>
  <dc:creator>Akechittra Sukkul</dc:creator>
  <cp:lastModifiedBy>HCPRO5</cp:lastModifiedBy>
  <cp:revision>280</cp:revision>
  <dcterms:created xsi:type="dcterms:W3CDTF">2015-05-07T05:00:35Z</dcterms:created>
  <dcterms:modified xsi:type="dcterms:W3CDTF">2015-05-28T06:32:33Z</dcterms:modified>
</cp:coreProperties>
</file>